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59" r:id="rId3"/>
    <p:sldId id="363" r:id="rId4"/>
    <p:sldId id="366" r:id="rId5"/>
    <p:sldId id="365" r:id="rId6"/>
    <p:sldId id="364" r:id="rId7"/>
    <p:sldId id="368" r:id="rId8"/>
    <p:sldId id="369" r:id="rId9"/>
    <p:sldId id="370" r:id="rId10"/>
    <p:sldId id="371" r:id="rId11"/>
    <p:sldId id="372" r:id="rId12"/>
    <p:sldId id="379" r:id="rId13"/>
    <p:sldId id="380" r:id="rId14"/>
    <p:sldId id="375" r:id="rId15"/>
    <p:sldId id="373" r:id="rId16"/>
    <p:sldId id="376" r:id="rId17"/>
    <p:sldId id="377" r:id="rId18"/>
    <p:sldId id="378" r:id="rId19"/>
    <p:sldId id="381" r:id="rId20"/>
    <p:sldId id="382" r:id="rId21"/>
    <p:sldId id="383" r:id="rId22"/>
    <p:sldId id="384" r:id="rId23"/>
    <p:sldId id="385" r:id="rId24"/>
    <p:sldId id="367" r:id="rId25"/>
    <p:sldId id="390" r:id="rId26"/>
    <p:sldId id="267" r:id="rId27"/>
    <p:sldId id="391" r:id="rId28"/>
    <p:sldId id="387" r:id="rId29"/>
    <p:sldId id="3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C80"/>
    <a:srgbClr val="979191"/>
    <a:srgbClr val="9B9797"/>
    <a:srgbClr val="4C70AB"/>
    <a:srgbClr val="EAE9EF"/>
    <a:srgbClr val="FFF2CC"/>
    <a:srgbClr val="B3C6E5"/>
    <a:srgbClr val="4472C4"/>
    <a:srgbClr val="BF1717"/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F5227-B3B0-4ED9-8A58-7A9591D69C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BCEA7-C35D-4DCA-B9F0-32F8D96587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1571F-24EC-A144-946A-FA2A4AD71E7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48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1571F-24EC-A144-946A-FA2A4AD71E7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145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1ABE-FC72-815E-DE1C-5C8A062C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D605D-B2FC-168B-B331-8341E1A51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27973-17FC-86BD-0909-435F87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4F01-74EE-3D6E-FE3A-235C8DA4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3001-D663-7756-49E9-E7D8986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953-92C4-7F39-0318-88EE5D79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25108-8231-BD39-1BFE-6F29F112E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DCFE2-19E2-7508-D8FC-7EFC6D5C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655A-01DD-2EF1-619A-E455F26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29876-3150-21F2-89AB-E977AF8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38E031-FEE7-3D1C-D912-7AB9DE28C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DC6D9-DD68-9FBC-6C76-2F621C8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E4772-C7B7-02BB-7DEB-958F391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F8190-340C-522C-9084-9E10686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2F56A-0B4A-6CC4-56B5-1ADBA934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A459-0289-416E-7466-3CB2832C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198E1-0280-D59A-59AA-D39C14AB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2F0D-332E-069C-C895-5279396D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31CD2-4A53-035A-9A26-AE87C23E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4154-F794-445C-7FFC-D9CD548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15AA0-7110-C127-D4D4-61415047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C14BA-B71A-9F6E-CE5F-B0C1F36D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79EAD-6CD5-4E09-A2B4-E3A8E5E9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DF88F-4CD2-1625-425B-52DE4B2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A76CC-014E-5E9D-1D54-85B092FF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6ADF-871E-ECA5-A06F-700050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2C10F-A694-F6AF-3E9C-D11630BC8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097FE0-3D2C-319F-BD90-D63F377CC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733A1-8D98-4100-BFDB-E9F75BE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E1D25-DB96-83C2-FA0C-F556B8F2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1A13-805B-8A60-8B80-C528AA05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A062-63BC-B71A-F522-3B6B6C43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B01C-68FD-F79D-F1CA-D81DBD5A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5549D-485B-023B-0935-40A68CEE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AD40F-6436-E9CF-2E9B-F543CFF6F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B7FC97-66A3-790E-87FA-F1688BAA2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928E4-3E65-5F23-4016-CAFB9A36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A89FA-93AB-C67A-7003-1A7B475B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755E8A-0B4D-EF29-2EE1-E0D7B33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2A85C-8F66-7876-E70B-0B18322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791BD-8A84-C997-C65D-8D3AD870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0DCCC-209A-12DA-EB0E-77224BE6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28DBC-8837-4615-CFA6-8B8E950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A06993-B7FC-1BF2-991B-C21068D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A4C71-3209-80B0-AC07-C96A27BB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A3629-9FF5-BB87-B802-AA7A950C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AB46-E007-E648-1D2D-DC03BD2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6D7D-75F5-2843-68DB-9BFA78CB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AF980-EC61-7C3A-B229-C18B3C45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2DC6-58E3-8661-B729-A418423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471B9-9106-1824-C3E2-B8399B6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91773-E5A9-0326-C135-53D38D1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5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D7B9E-F2A0-3E65-33AD-0C931946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6CE13-A5B5-76E4-179C-FE8E132DB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1890F-14AD-20B8-C760-80E16882F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D12FA-9EE0-8268-88FC-A6BA836C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BFB23-DDFC-D6D7-A202-E85CFA31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74132-04AE-88D5-5EA5-BDB047BA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D8BC47-CA30-5254-4383-3C16AE7D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FC484-8615-1DBD-A58A-2A94678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FFCB4-1B60-69C2-D7B7-5AD503C63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B2EC3-DC86-4FD6-B2AD-DDE82FA54767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C0D3E-4986-3A26-38F4-91ADE58C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7FF4-2626-CC6F-E96F-9BB5BA4C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FBCFA-024E-4483-8D54-6064FAE67F33}"/>
              </a:ext>
            </a:extLst>
          </p:cNvPr>
          <p:cNvSpPr/>
          <p:nvPr/>
        </p:nvSpPr>
        <p:spPr>
          <a:xfrm>
            <a:off x="0" y="1923393"/>
            <a:ext cx="12192000" cy="2259725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4019411" y="5784671"/>
            <a:ext cx="414568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800" b="1" dirty="0">
                <a:solidFill>
                  <a:srgbClr val="262B4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A2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김정원 김주연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이무동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이우철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인바다</a:t>
            </a:r>
            <a:endParaRPr lang="en-US" altLang="ko-KR" sz="36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3292-0B6D-DF71-382B-03C28E1B8775}"/>
              </a:ext>
            </a:extLst>
          </p:cNvPr>
          <p:cNvSpPr txBox="1"/>
          <p:nvPr/>
        </p:nvSpPr>
        <p:spPr>
          <a:xfrm>
            <a:off x="5115243" y="5980527"/>
            <a:ext cx="390054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POSCO AI, BIGDATA ACADEMY 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0" y="2598003"/>
            <a:ext cx="1212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r>
              <a:rPr lang="ko-KR" altLang="en-US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PROJECT </a:t>
            </a:r>
            <a:r>
              <a:rPr lang="ko-KR" altLang="en-US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선정</a:t>
            </a:r>
            <a:r>
              <a:rPr lang="en-US" altLang="ko-KR" sz="4800" b="1" dirty="0">
                <a:solidFill>
                  <a:schemeClr val="accen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E5CC3A-9006-174B-8430-AB80D83E036C}"/>
              </a:ext>
            </a:extLst>
          </p:cNvPr>
          <p:cNvGraphicFramePr>
            <a:graphicFrameLocks noGrp="1"/>
          </p:cNvGraphicFramePr>
          <p:nvPr/>
        </p:nvGraphicFramePr>
        <p:xfrm>
          <a:off x="903900" y="1740820"/>
          <a:ext cx="5383078" cy="299357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66626">
                  <a:extLst>
                    <a:ext uri="{9D8B030D-6E8A-4147-A177-3AD203B41FA5}">
                      <a16:colId xmlns:a16="http://schemas.microsoft.com/office/drawing/2014/main" val="3831165375"/>
                    </a:ext>
                  </a:extLst>
                </a:gridCol>
                <a:gridCol w="525575">
                  <a:extLst>
                    <a:ext uri="{9D8B030D-6E8A-4147-A177-3AD203B41FA5}">
                      <a16:colId xmlns:a16="http://schemas.microsoft.com/office/drawing/2014/main" val="3797826022"/>
                    </a:ext>
                  </a:extLst>
                </a:gridCol>
                <a:gridCol w="955787">
                  <a:extLst>
                    <a:ext uri="{9D8B030D-6E8A-4147-A177-3AD203B41FA5}">
                      <a16:colId xmlns:a16="http://schemas.microsoft.com/office/drawing/2014/main" val="3120542923"/>
                    </a:ext>
                  </a:extLst>
                </a:gridCol>
                <a:gridCol w="813937">
                  <a:extLst>
                    <a:ext uri="{9D8B030D-6E8A-4147-A177-3AD203B41FA5}">
                      <a16:colId xmlns:a16="http://schemas.microsoft.com/office/drawing/2014/main" val="2965785477"/>
                    </a:ext>
                  </a:extLst>
                </a:gridCol>
                <a:gridCol w="1221153">
                  <a:extLst>
                    <a:ext uri="{9D8B030D-6E8A-4147-A177-3AD203B41FA5}">
                      <a16:colId xmlns:a16="http://schemas.microsoft.com/office/drawing/2014/main" val="1476672998"/>
                    </a:ext>
                  </a:extLst>
                </a:gridCol>
              </a:tblGrid>
              <a:tr h="368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sym typeface="Nanum Gothic"/>
                        </a:rPr>
                        <a:t>데이터명</a:t>
                      </a:r>
                      <a:endParaRPr sz="1400" b="1" dirty="0">
                        <a:solidFill>
                          <a:schemeClr val="tx1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sym typeface="Nanum Gothic"/>
                        </a:rPr>
                        <a:t>속성</a:t>
                      </a:r>
                      <a:endParaRPr sz="1400" b="1" dirty="0">
                        <a:solidFill>
                          <a:schemeClr val="tx1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sym typeface="Nanum Gothic"/>
                        </a:rPr>
                        <a:t>발생주기</a:t>
                      </a:r>
                      <a:endParaRPr sz="1400" b="1" dirty="0">
                        <a:solidFill>
                          <a:schemeClr val="tx1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sym typeface="Nanum Gothic"/>
                        </a:rPr>
                        <a:t>수집방법</a:t>
                      </a:r>
                      <a:endParaRPr sz="1400" b="1" dirty="0">
                        <a:solidFill>
                          <a:schemeClr val="tx1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NanumGothic"/>
                          <a:ea typeface="NanumGothic"/>
                          <a:cs typeface="NanumGothic"/>
                          <a:sym typeface="Nanum Gothic"/>
                        </a:rPr>
                        <a:t>출처</a:t>
                      </a:r>
                      <a:endParaRPr sz="1400" b="1" dirty="0">
                        <a:solidFill>
                          <a:schemeClr val="tx1"/>
                        </a:solidFill>
                        <a:latin typeface="NanumGothic"/>
                        <a:ea typeface="NanumGothic"/>
                        <a:cs typeface="Nanum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9355"/>
                  </a:ext>
                </a:extLst>
              </a:tr>
              <a:tr h="5251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보이스피싱 사기범 음성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비정형</a:t>
                      </a:r>
                      <a:endParaRPr lang="en-US" altLang="ko-KR"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음성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2015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2021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시스템 데이터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금융감독원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590572"/>
                  </a:ext>
                </a:extLst>
              </a:tr>
              <a:tr h="5251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경찰청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전화금융사기 피해자 연령별 현황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정형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2016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시스템 데이터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공공데이터포털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88829"/>
                  </a:ext>
                </a:extLst>
              </a:tr>
              <a:tr h="525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경찰청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보이스피싱 현황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정형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2016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시스템 데이터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공공데이터포털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54806"/>
                  </a:ext>
                </a:extLst>
              </a:tr>
              <a:tr h="5251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경찰청</a:t>
                      </a:r>
                      <a:r>
                        <a:rPr lang="en-US" altLang="ko-KR" sz="1200" dirty="0"/>
                        <a:t>_</a:t>
                      </a:r>
                      <a:r>
                        <a:rPr lang="ko-KR" altLang="en-US" sz="1200" dirty="0"/>
                        <a:t>전화금융사기 시도</a:t>
                      </a:r>
                      <a:endParaRPr lang="en-US" altLang="ko-KR"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 err="1"/>
                        <a:t>경찰청별</a:t>
                      </a:r>
                      <a:r>
                        <a:rPr lang="ko-KR" altLang="en-US" sz="1200" dirty="0"/>
                        <a:t> 피해 현황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정형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2016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시스템 데이터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공공데이터포털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344962"/>
                  </a:ext>
                </a:extLst>
              </a:tr>
              <a:tr h="5251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defRPr/>
                      </a:pPr>
                      <a:r>
                        <a:rPr lang="ko-KR" altLang="en-US" sz="1200" dirty="0"/>
                        <a:t>보이스피싱 문장 데이터 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altLang="en-US" sz="1200" dirty="0"/>
                        <a:t>비정형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-US" altLang="ko-KR" sz="1200" dirty="0"/>
                        <a:t>2015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웹사이트 </a:t>
                      </a:r>
                      <a:r>
                        <a:rPr lang="ko-KR" altLang="en-US" sz="1200" dirty="0" err="1"/>
                        <a:t>크롤링</a:t>
                      </a:r>
                      <a:endParaRPr lang="ko-KR" altLang="en-US" sz="1200" dirty="0"/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금융감독원</a:t>
                      </a:r>
                    </a:p>
                  </a:txBody>
                  <a:tcPr marL="7200" marR="72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16007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2C94D5A-C527-974D-874F-5AD80EE7C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9" t="33481" r="9794"/>
          <a:stretch/>
        </p:blipFill>
        <p:spPr>
          <a:xfrm>
            <a:off x="7097278" y="752973"/>
            <a:ext cx="4060160" cy="277908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A989E8-418D-ED41-91F0-2837760E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6"/>
          <a:stretch/>
        </p:blipFill>
        <p:spPr>
          <a:xfrm>
            <a:off x="6674039" y="3512149"/>
            <a:ext cx="4710241" cy="2006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C81FF0-B701-B9F3-8C58-758EA067CA8C}"/>
              </a:ext>
            </a:extLst>
          </p:cNvPr>
          <p:cNvSpPr txBox="1"/>
          <p:nvPr/>
        </p:nvSpPr>
        <p:spPr>
          <a:xfrm>
            <a:off x="222722" y="216342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범죄자 목소리 감지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C1768-24E5-9000-48F9-6761D5338742}"/>
              </a:ext>
            </a:extLst>
          </p:cNvPr>
          <p:cNvSpPr txBox="1"/>
          <p:nvPr/>
        </p:nvSpPr>
        <p:spPr>
          <a:xfrm>
            <a:off x="5587083" y="25728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수집 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CD4F90-2A2E-21D0-4D60-1495235233FE}"/>
              </a:ext>
            </a:extLst>
          </p:cNvPr>
          <p:cNvSpPr/>
          <p:nvPr/>
        </p:nvSpPr>
        <p:spPr>
          <a:xfrm>
            <a:off x="781552" y="5633137"/>
            <a:ext cx="10602727" cy="1008520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공공데이터포털에서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보이스 피싱 현황을 알아보고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금융 감독원 사이트에서 </a:t>
            </a:r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82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건 이상 보이스피싱 사기범의 음성과 내용 데이터를 얻을 수 있음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9222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CB850263-8280-804A-913C-682B082BE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126219"/>
              </p:ext>
            </p:extLst>
          </p:nvPr>
        </p:nvGraphicFramePr>
        <p:xfrm>
          <a:off x="754717" y="1831941"/>
          <a:ext cx="5591655" cy="2795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669">
                  <a:extLst>
                    <a:ext uri="{9D8B030D-6E8A-4147-A177-3AD203B41FA5}">
                      <a16:colId xmlns:a16="http://schemas.microsoft.com/office/drawing/2014/main" val="2254905579"/>
                    </a:ext>
                  </a:extLst>
                </a:gridCol>
                <a:gridCol w="4029986">
                  <a:extLst>
                    <a:ext uri="{9D8B030D-6E8A-4147-A177-3AD203B41FA5}">
                      <a16:colId xmlns:a16="http://schemas.microsoft.com/office/drawing/2014/main" val="600175295"/>
                    </a:ext>
                  </a:extLst>
                </a:gridCol>
              </a:tblGrid>
              <a:tr h="46966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 기술 </a:t>
                      </a:r>
                      <a:endParaRPr lang="ko-Kore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27632"/>
                  </a:ext>
                </a:extLst>
              </a:tr>
              <a:tr h="48515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ore-KR" sz="1400" b="1" dirty="0"/>
                        <a:t>STT </a:t>
                      </a:r>
                      <a:r>
                        <a:rPr lang="ko-KR" altLang="en-US" sz="1400" b="1" dirty="0"/>
                        <a:t>기술</a:t>
                      </a:r>
                      <a:endParaRPr lang="ko-Kore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ore-KR" altLang="en-US" sz="1400" dirty="0"/>
                        <a:t>범인</a:t>
                      </a:r>
                      <a:r>
                        <a:rPr lang="ko-KR" altLang="en-US" sz="1400" dirty="0"/>
                        <a:t> 목소리 텍스트로 변경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096491"/>
                  </a:ext>
                </a:extLst>
              </a:tr>
              <a:tr h="6778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ore-KR" sz="1400" b="1" dirty="0"/>
                        <a:t>ANN</a:t>
                      </a:r>
                      <a:endParaRPr lang="ko-Kore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sz="1400" dirty="0"/>
                        <a:t>통화내용 단어 인식 및 보이스피싱 여부 판별을 확률 값으로 도출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235104"/>
                  </a:ext>
                </a:extLst>
              </a:tr>
              <a:tr h="677885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ore-KR" sz="1400" b="1" dirty="0"/>
                        <a:t>Bi-LSTM</a:t>
                      </a:r>
                      <a:endParaRPr lang="ko-Kore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sz="1400" dirty="0"/>
                        <a:t>뜻풀이 감성 분류 모델을 구축하여 보이스 피싱 판별 여부에 대한 </a:t>
                      </a:r>
                      <a:r>
                        <a:rPr lang="ko-KR" altLang="en-US" sz="1400" dirty="0" err="1"/>
                        <a:t>확률값</a:t>
                      </a:r>
                      <a:r>
                        <a:rPr lang="ko-KR" altLang="en-US" sz="1400" dirty="0"/>
                        <a:t> 가중치 부여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7394095"/>
                  </a:ext>
                </a:extLst>
              </a:tr>
              <a:tr h="48515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ore-KR" sz="1400" b="1" dirty="0"/>
                        <a:t>CNN</a:t>
                      </a:r>
                      <a:endParaRPr lang="ko-Kore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ore-KR" altLang="en-US" sz="1400" dirty="0"/>
                        <a:t>통화</a:t>
                      </a:r>
                      <a:r>
                        <a:rPr lang="ko-KR" altLang="en-US" sz="1400" dirty="0"/>
                        <a:t> 내용 중 음성 파형 분석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22999"/>
                  </a:ext>
                </a:extLst>
              </a:tr>
            </a:tbl>
          </a:graphicData>
        </a:graphic>
      </p:graphicFrame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A7A36B4-25C2-AB4E-ACA7-1820FCA8A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9" y="840082"/>
            <a:ext cx="3996502" cy="27026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9BD6A0-7FF9-D941-BECD-4C6ABB0DF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27" y="3701658"/>
            <a:ext cx="4654202" cy="1582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5611-8092-E90C-D188-213FE1A1C551}"/>
              </a:ext>
            </a:extLst>
          </p:cNvPr>
          <p:cNvSpPr txBox="1"/>
          <p:nvPr/>
        </p:nvSpPr>
        <p:spPr>
          <a:xfrm>
            <a:off x="222722" y="216342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범죄자 목소리 감지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CFDE6-D051-49C2-5121-900424F3535B}"/>
              </a:ext>
            </a:extLst>
          </p:cNvPr>
          <p:cNvSpPr txBox="1"/>
          <p:nvPr/>
        </p:nvSpPr>
        <p:spPr>
          <a:xfrm>
            <a:off x="5539332" y="278896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 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CDB4A-AEBB-02DB-FA55-4A38BF623CB6}"/>
              </a:ext>
            </a:extLst>
          </p:cNvPr>
          <p:cNvSpPr/>
          <p:nvPr/>
        </p:nvSpPr>
        <p:spPr>
          <a:xfrm>
            <a:off x="807720" y="5640037"/>
            <a:ext cx="10602727" cy="755761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딥러닝 모델과 감성 분석을 통해 텍스트와 음성 특징에 따른 보이스 피싱 여부 판별</a:t>
            </a:r>
          </a:p>
        </p:txBody>
      </p:sp>
    </p:spTree>
    <p:extLst>
      <p:ext uri="{BB962C8B-B14F-4D97-AF65-F5344CB8AC3E}">
        <p14:creationId xmlns:p14="http://schemas.microsoft.com/office/powerpoint/2010/main" val="33404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6778869" y="0"/>
            <a:ext cx="5413132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777854" y="2276262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endParaRPr lang="ko-KR" altLang="en-US" sz="4800" b="1" dirty="0">
              <a:solidFill>
                <a:srgbClr val="4472C4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D1BEF-05C1-B6D7-C598-C60F5726DDAD}"/>
              </a:ext>
            </a:extLst>
          </p:cNvPr>
          <p:cNvSpPr txBox="1"/>
          <p:nvPr/>
        </p:nvSpPr>
        <p:spPr>
          <a:xfrm>
            <a:off x="994065" y="3196777"/>
            <a:ext cx="61277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</a:t>
            </a:r>
          </a:p>
        </p:txBody>
      </p:sp>
    </p:spTree>
    <p:extLst>
      <p:ext uri="{BB962C8B-B14F-4D97-AF65-F5344CB8AC3E}">
        <p14:creationId xmlns:p14="http://schemas.microsoft.com/office/powerpoint/2010/main" val="9695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DCFCDF-2AD7-8003-F24B-9C2750088EC2}"/>
              </a:ext>
            </a:extLst>
          </p:cNvPr>
          <p:cNvGrpSpPr/>
          <p:nvPr/>
        </p:nvGrpSpPr>
        <p:grpSpPr>
          <a:xfrm>
            <a:off x="3211830" y="1255435"/>
            <a:ext cx="5429250" cy="3619500"/>
            <a:chOff x="3381375" y="1293985"/>
            <a:chExt cx="5429250" cy="3619500"/>
          </a:xfrm>
        </p:grpSpPr>
        <p:pic>
          <p:nvPicPr>
            <p:cNvPr id="1026" name="Picture 2" descr="박 대통령, 송중기 주연 '태양의 후예'에 대해 '참 잘했어요' | 중앙일보">
              <a:extLst>
                <a:ext uri="{FF2B5EF4-FFF2-40B4-BE49-F238E27FC236}">
                  <a16:creationId xmlns:a16="http://schemas.microsoft.com/office/drawing/2014/main" id="{95F08484-C6B4-2E26-5788-C14862AB9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75" y="1293985"/>
              <a:ext cx="5429250" cy="361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27CECA8-5162-B28F-E67B-453860BF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11" b="94737" l="9091" r="96364">
                          <a14:foregroundMark x1="7273" y1="18421" x2="40000" y2="61842"/>
                          <a14:foregroundMark x1="40000" y1="61842" x2="92727" y2="38158"/>
                          <a14:foregroundMark x1="92727" y1="38158" x2="90909" y2="39474"/>
                          <a14:foregroundMark x1="20000" y1="11842" x2="34545" y2="13158"/>
                          <a14:foregroundMark x1="20000" y1="10526" x2="87273" y2="15789"/>
                          <a14:foregroundMark x1="25455" y1="21053" x2="85455" y2="28947"/>
                          <a14:foregroundMark x1="85455" y1="28947" x2="87273" y2="25000"/>
                          <a14:foregroundMark x1="29091" y1="75000" x2="27273" y2="75000"/>
                          <a14:foregroundMark x1="18182" y1="69737" x2="81818" y2="73684"/>
                          <a14:foregroundMark x1="81818" y1="73684" x2="83636" y2="73684"/>
                          <a14:foregroundMark x1="53068" y1="82933" x2="38182" y2="89474"/>
                          <a14:foregroundMark x1="89091" y1="67105" x2="66704" y2="76941"/>
                          <a14:foregroundMark x1="27586" y1="79249" x2="27273" y2="78947"/>
                          <a14:foregroundMark x1="38182" y1="89474" x2="37553" y2="88867"/>
                          <a14:foregroundMark x1="38041" y1="88562" x2="63636" y2="94737"/>
                          <a14:foregroundMark x1="21818" y1="23684" x2="25455" y2="13158"/>
                          <a14:foregroundMark x1="25455" y1="32895" x2="25455" y2="25000"/>
                          <a14:foregroundMark x1="96364" y1="25000" x2="96364" y2="69737"/>
                          <a14:foregroundMark x1="96364" y1="63158" x2="96364" y2="63158"/>
                          <a14:backgroundMark x1="9091" y1="90789" x2="21818" y2="98684"/>
                          <a14:backgroundMark x1="20000" y1="97368" x2="1818" y2="78947"/>
                          <a14:backgroundMark x1="89091" y1="94737" x2="80000" y2="98684"/>
                          <a14:backgroundMark x1="87273" y1="93421" x2="72727" y2="986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5294" y="1990256"/>
              <a:ext cx="869579" cy="981330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4FA627-4818-C97B-8491-50FF0A6AEDF4}"/>
              </a:ext>
            </a:extLst>
          </p:cNvPr>
          <p:cNvSpPr/>
          <p:nvPr/>
        </p:nvSpPr>
        <p:spPr>
          <a:xfrm>
            <a:off x="3836894" y="4276165"/>
            <a:ext cx="4733364" cy="46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이 환자 살릴 수 </a:t>
            </a:r>
            <a:r>
              <a:rPr kumimoji="0" lang="ko-KR" altLang="ko-K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있습니</a:t>
            </a:r>
            <a:r>
              <a:rPr kumimoji="0" lang="ko-KR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꺼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?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그럼,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퍼뜩 </a:t>
            </a:r>
            <a:r>
              <a:rPr kumimoji="0" lang="ko-KR" altLang="en-U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살리소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D4EBF-BC49-D783-90D0-B31AC2A5FEEE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291D5-6683-A208-8E0B-F5040B3CA2C0}"/>
              </a:ext>
            </a:extLst>
          </p:cNvPr>
          <p:cNvSpPr txBox="1"/>
          <p:nvPr/>
        </p:nvSpPr>
        <p:spPr>
          <a:xfrm>
            <a:off x="8348060" y="27771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E474A2-D37D-1BFF-F7A2-AD9387C23D78}"/>
              </a:ext>
            </a:extLst>
          </p:cNvPr>
          <p:cNvSpPr/>
          <p:nvPr/>
        </p:nvSpPr>
        <p:spPr>
          <a:xfrm>
            <a:off x="794636" y="5335480"/>
            <a:ext cx="10602727" cy="9106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드라마에 나오는 표준어 음성을 지역별 사투리로 번역하여 들려준다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 </a:t>
            </a:r>
          </a:p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자신의 얼굴을 주인공에게 합성한다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8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8792A-A27B-2072-DBDE-886B8971E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288"/>
          <a:stretch/>
        </p:blipFill>
        <p:spPr>
          <a:xfrm>
            <a:off x="7485420" y="1541687"/>
            <a:ext cx="3868816" cy="3518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0CF32B-331F-BDE2-617F-3EDE7AF5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268"/>
          <a:stretch/>
        </p:blipFill>
        <p:spPr>
          <a:xfrm>
            <a:off x="1677392" y="1588033"/>
            <a:ext cx="3868816" cy="1133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729B98-7090-E8EE-2204-AACE397E8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333" b="9014"/>
          <a:stretch/>
        </p:blipFill>
        <p:spPr>
          <a:xfrm>
            <a:off x="1750785" y="2652665"/>
            <a:ext cx="3616960" cy="10221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CDBC72-BADF-5B11-3C0E-3D4609115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632"/>
          <a:stretch/>
        </p:blipFill>
        <p:spPr>
          <a:xfrm>
            <a:off x="1708053" y="3825761"/>
            <a:ext cx="3702424" cy="1086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9495B3-1754-5025-7992-DD88635AD568}"/>
              </a:ext>
            </a:extLst>
          </p:cNvPr>
          <p:cNvSpPr txBox="1"/>
          <p:nvPr/>
        </p:nvSpPr>
        <p:spPr>
          <a:xfrm>
            <a:off x="2477621" y="1287861"/>
            <a:ext cx="187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[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표준어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]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438B5-4000-2350-0DEB-7BCF2AB645F3}"/>
              </a:ext>
            </a:extLst>
          </p:cNvPr>
          <p:cNvSpPr txBox="1"/>
          <p:nvPr/>
        </p:nvSpPr>
        <p:spPr>
          <a:xfrm>
            <a:off x="8679776" y="1287861"/>
            <a:ext cx="187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[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사투리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]</a:t>
            </a:r>
            <a:endParaRPr lang="ko-KR" altLang="en-US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1973E4-1A0A-8911-63A0-0BA2B04CF9A2}"/>
              </a:ext>
            </a:extLst>
          </p:cNvPr>
          <p:cNvCxnSpPr/>
          <p:nvPr/>
        </p:nvCxnSpPr>
        <p:spPr>
          <a:xfrm>
            <a:off x="6162671" y="1726353"/>
            <a:ext cx="0" cy="350232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5F9E5F-F088-FB9F-C27E-75A5D0770C96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6FB61-466C-6E23-7DE8-0D7C991E01AD}"/>
              </a:ext>
            </a:extLst>
          </p:cNvPr>
          <p:cNvSpPr txBox="1"/>
          <p:nvPr/>
        </p:nvSpPr>
        <p:spPr>
          <a:xfrm>
            <a:off x="8348060" y="277710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수집 계획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4EB535-E3E8-FB89-6FDE-B060A8D8915E}"/>
              </a:ext>
            </a:extLst>
          </p:cNvPr>
          <p:cNvSpPr/>
          <p:nvPr/>
        </p:nvSpPr>
        <p:spPr>
          <a:xfrm>
            <a:off x="1027977" y="5670493"/>
            <a:ext cx="10602727" cy="66738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 HUB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 실제 사투리 음성 데이터 활용</a:t>
            </a:r>
          </a:p>
        </p:txBody>
      </p:sp>
    </p:spTree>
    <p:extLst>
      <p:ext uri="{BB962C8B-B14F-4D97-AF65-F5344CB8AC3E}">
        <p14:creationId xmlns:p14="http://schemas.microsoft.com/office/powerpoint/2010/main" val="337434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EB0D4E-BDD1-8386-D05A-789FAA6E6CC8}"/>
              </a:ext>
            </a:extLst>
          </p:cNvPr>
          <p:cNvCxnSpPr>
            <a:cxnSpLocks/>
          </p:cNvCxnSpPr>
          <p:nvPr/>
        </p:nvCxnSpPr>
        <p:spPr>
          <a:xfrm flipV="1">
            <a:off x="4011643" y="1676918"/>
            <a:ext cx="6702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DCA077A-21E8-A401-9243-5C6FD9C0E477}"/>
              </a:ext>
            </a:extLst>
          </p:cNvPr>
          <p:cNvCxnSpPr>
            <a:cxnSpLocks/>
          </p:cNvCxnSpPr>
          <p:nvPr/>
        </p:nvCxnSpPr>
        <p:spPr>
          <a:xfrm flipV="1">
            <a:off x="7424825" y="1671196"/>
            <a:ext cx="76872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B9CE8D-3B6D-4570-9713-F9DA2442E06B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6EB71-E6CC-1C66-37E0-EE276EF6D260}"/>
              </a:ext>
            </a:extLst>
          </p:cNvPr>
          <p:cNvSpPr txBox="1"/>
          <p:nvPr/>
        </p:nvSpPr>
        <p:spPr>
          <a:xfrm>
            <a:off x="8348060" y="277710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52A37A-91FA-60F6-DA07-B2DE5B911215}"/>
              </a:ext>
            </a:extLst>
          </p:cNvPr>
          <p:cNvSpPr/>
          <p:nvPr/>
        </p:nvSpPr>
        <p:spPr>
          <a:xfrm>
            <a:off x="2217023" y="1174769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D51DDA9-9714-8F22-7E15-5E17AD078EC4}"/>
              </a:ext>
            </a:extLst>
          </p:cNvPr>
          <p:cNvSpPr/>
          <p:nvPr/>
        </p:nvSpPr>
        <p:spPr>
          <a:xfrm>
            <a:off x="4925337" y="996688"/>
            <a:ext cx="2178861" cy="1333317"/>
          </a:xfrm>
          <a:prstGeom prst="ellipse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  <a:prstDash val="dash"/>
              </a:ln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286F5-30C7-5DCA-2DD9-C92C5EFF7337}"/>
              </a:ext>
            </a:extLst>
          </p:cNvPr>
          <p:cNvSpPr txBox="1"/>
          <p:nvPr/>
        </p:nvSpPr>
        <p:spPr>
          <a:xfrm>
            <a:off x="4819407" y="1310171"/>
            <a:ext cx="239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SST</a:t>
            </a:r>
          </a:p>
          <a:p>
            <a:pPr algn="ctr"/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(Speech to Text</a:t>
            </a:r>
            <a:r>
              <a:rPr lang="en-US" altLang="ko-KR" dirty="0">
                <a:highlight>
                  <a:srgbClr val="FFF2CC"/>
                </a:highlight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64FCF-DD24-C66E-8396-61F9B965019A}"/>
              </a:ext>
            </a:extLst>
          </p:cNvPr>
          <p:cNvSpPr txBox="1"/>
          <p:nvPr/>
        </p:nvSpPr>
        <p:spPr>
          <a:xfrm>
            <a:off x="2443095" y="1166814"/>
            <a:ext cx="109903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드라마 음성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AF250-61DB-46FD-4E65-6D3FD9990DCA}"/>
              </a:ext>
            </a:extLst>
          </p:cNvPr>
          <p:cNvSpPr txBox="1"/>
          <p:nvPr/>
        </p:nvSpPr>
        <p:spPr>
          <a:xfrm>
            <a:off x="8487402" y="1351401"/>
            <a:ext cx="156854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텍스트로 변경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6C122-204A-E05A-FB60-85904A36CB68}"/>
              </a:ext>
            </a:extLst>
          </p:cNvPr>
          <p:cNvSpPr/>
          <p:nvPr/>
        </p:nvSpPr>
        <p:spPr>
          <a:xfrm>
            <a:off x="8464525" y="1145753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E0DFAD-B176-6331-E2E6-FF3F129BA583}"/>
              </a:ext>
            </a:extLst>
          </p:cNvPr>
          <p:cNvCxnSpPr>
            <a:cxnSpLocks/>
          </p:cNvCxnSpPr>
          <p:nvPr/>
        </p:nvCxnSpPr>
        <p:spPr>
          <a:xfrm flipV="1">
            <a:off x="4011643" y="3239739"/>
            <a:ext cx="6702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B313D5-CA49-49FE-04CF-8A6BA165C544}"/>
              </a:ext>
            </a:extLst>
          </p:cNvPr>
          <p:cNvCxnSpPr>
            <a:cxnSpLocks/>
          </p:cNvCxnSpPr>
          <p:nvPr/>
        </p:nvCxnSpPr>
        <p:spPr>
          <a:xfrm flipV="1">
            <a:off x="7424825" y="3234017"/>
            <a:ext cx="76872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766AC6-02A8-A586-757E-4CC86377ABB0}"/>
              </a:ext>
            </a:extLst>
          </p:cNvPr>
          <p:cNvSpPr/>
          <p:nvPr/>
        </p:nvSpPr>
        <p:spPr>
          <a:xfrm>
            <a:off x="2217023" y="2737590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32D2B64-F5BE-92D1-8442-30BAE8A39573}"/>
              </a:ext>
            </a:extLst>
          </p:cNvPr>
          <p:cNvSpPr/>
          <p:nvPr/>
        </p:nvSpPr>
        <p:spPr>
          <a:xfrm>
            <a:off x="4925337" y="2559509"/>
            <a:ext cx="2178861" cy="1333317"/>
          </a:xfrm>
          <a:prstGeom prst="ellipse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  <a:prstDash val="dash"/>
              </a:ln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8B14CB-354D-25B8-39EA-8872F166F162}"/>
              </a:ext>
            </a:extLst>
          </p:cNvPr>
          <p:cNvSpPr txBox="1"/>
          <p:nvPr/>
        </p:nvSpPr>
        <p:spPr>
          <a:xfrm>
            <a:off x="4819407" y="2872992"/>
            <a:ext cx="2399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TTS</a:t>
            </a:r>
          </a:p>
          <a:p>
            <a:pPr algn="ctr"/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(Text to Speech</a:t>
            </a:r>
            <a:r>
              <a:rPr lang="en-US" altLang="ko-KR" dirty="0">
                <a:highlight>
                  <a:srgbClr val="FFF2CC"/>
                </a:highlight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3D781-BC8C-7A4F-0D11-22A6828C08C8}"/>
              </a:ext>
            </a:extLst>
          </p:cNvPr>
          <p:cNvSpPr txBox="1"/>
          <p:nvPr/>
        </p:nvSpPr>
        <p:spPr>
          <a:xfrm>
            <a:off x="2443095" y="2913653"/>
            <a:ext cx="109903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텍스트</a:t>
            </a:r>
            <a:endParaRPr lang="ko-KR" altLang="en-US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5BF645-8F83-56E8-B584-A5ED08847E7C}"/>
              </a:ext>
            </a:extLst>
          </p:cNvPr>
          <p:cNvSpPr txBox="1"/>
          <p:nvPr/>
        </p:nvSpPr>
        <p:spPr>
          <a:xfrm>
            <a:off x="8399866" y="2797928"/>
            <a:ext cx="1697864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사투리로 번역한 내 목소리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8A19DF-C31C-C5DB-E9A2-C6C7548370E3}"/>
              </a:ext>
            </a:extLst>
          </p:cNvPr>
          <p:cNvSpPr/>
          <p:nvPr/>
        </p:nvSpPr>
        <p:spPr>
          <a:xfrm>
            <a:off x="8464525" y="2708574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17AF7ED-B880-9ABE-3AA0-E985E0247586}"/>
              </a:ext>
            </a:extLst>
          </p:cNvPr>
          <p:cNvCxnSpPr>
            <a:cxnSpLocks/>
          </p:cNvCxnSpPr>
          <p:nvPr/>
        </p:nvCxnSpPr>
        <p:spPr>
          <a:xfrm flipV="1">
            <a:off x="4011643" y="4830031"/>
            <a:ext cx="67025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E8D9A98-A2DE-8210-E1C7-91D61596DA34}"/>
              </a:ext>
            </a:extLst>
          </p:cNvPr>
          <p:cNvCxnSpPr>
            <a:cxnSpLocks/>
          </p:cNvCxnSpPr>
          <p:nvPr/>
        </p:nvCxnSpPr>
        <p:spPr>
          <a:xfrm flipV="1">
            <a:off x="7424825" y="4824309"/>
            <a:ext cx="768726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E16A5E-4599-A8C5-D838-E08973407D8A}"/>
              </a:ext>
            </a:extLst>
          </p:cNvPr>
          <p:cNvSpPr/>
          <p:nvPr/>
        </p:nvSpPr>
        <p:spPr>
          <a:xfrm>
            <a:off x="2217023" y="4327882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7921382-C950-22C8-BA71-ECCA0F826D5D}"/>
              </a:ext>
            </a:extLst>
          </p:cNvPr>
          <p:cNvSpPr/>
          <p:nvPr/>
        </p:nvSpPr>
        <p:spPr>
          <a:xfrm>
            <a:off x="4925337" y="4149801"/>
            <a:ext cx="2178861" cy="1333317"/>
          </a:xfrm>
          <a:prstGeom prst="ellipse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  <a:prstDash val="dash"/>
              </a:ln>
              <a:noFill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C0EA05-761E-0365-9192-BB12CB6BCF34}"/>
              </a:ext>
            </a:extLst>
          </p:cNvPr>
          <p:cNvSpPr txBox="1"/>
          <p:nvPr/>
        </p:nvSpPr>
        <p:spPr>
          <a:xfrm>
            <a:off x="4805931" y="4506865"/>
            <a:ext cx="2407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highlight>
                  <a:srgbClr val="EAE9E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얼굴합성 </a:t>
            </a:r>
            <a:endParaRPr lang="en-US" altLang="ko-KR" b="1" dirty="0">
              <a:highlight>
                <a:srgbClr val="EAE9EF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b="1" dirty="0">
                <a:highlight>
                  <a:srgbClr val="EAE9E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en-US" altLang="ko-KR" b="1" dirty="0" err="1">
                <a:highlight>
                  <a:srgbClr val="EAE9E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FaceSwap</a:t>
            </a:r>
            <a:r>
              <a:rPr lang="en-US" altLang="ko-KR" b="1" dirty="0">
                <a:highlight>
                  <a:srgbClr val="EAE9E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en-US" altLang="ko-KR" dirty="0">
              <a:highlight>
                <a:srgbClr val="EAE9EF"/>
              </a:highligh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D553E8-465E-C7F1-C0A2-21DB20E5C834}"/>
              </a:ext>
            </a:extLst>
          </p:cNvPr>
          <p:cNvSpPr txBox="1"/>
          <p:nvPr/>
        </p:nvSpPr>
        <p:spPr>
          <a:xfrm>
            <a:off x="2443095" y="4319927"/>
            <a:ext cx="1099038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드라마 주인공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B507F6-9A06-F189-50C2-9A269667CD17}"/>
              </a:ext>
            </a:extLst>
          </p:cNvPr>
          <p:cNvSpPr txBox="1"/>
          <p:nvPr/>
        </p:nvSpPr>
        <p:spPr>
          <a:xfrm>
            <a:off x="8722156" y="4494817"/>
            <a:ext cx="1099038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 얼굴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AC9F33-7307-BF50-C0C5-AE7045889088}"/>
              </a:ext>
            </a:extLst>
          </p:cNvPr>
          <p:cNvSpPr/>
          <p:nvPr/>
        </p:nvSpPr>
        <p:spPr>
          <a:xfrm>
            <a:off x="8464525" y="4298866"/>
            <a:ext cx="1568547" cy="99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B3E325-AFF9-DD27-A6FB-731902A62A3A}"/>
              </a:ext>
            </a:extLst>
          </p:cNvPr>
          <p:cNvSpPr/>
          <p:nvPr/>
        </p:nvSpPr>
        <p:spPr>
          <a:xfrm>
            <a:off x="885936" y="5861312"/>
            <a:ext cx="10602727" cy="711553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SST, TTS,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얼굴합성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FaceSwap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기술 활용</a:t>
            </a:r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63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F86130-7080-06BC-4A73-5098E487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172095"/>
            <a:ext cx="83343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59E78C-A0F0-8AAE-94E4-3C325F25D977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C154B-7160-FFFA-AA34-5D16940C9531}"/>
              </a:ext>
            </a:extLst>
          </p:cNvPr>
          <p:cNvSpPr txBox="1"/>
          <p:nvPr/>
        </p:nvSpPr>
        <p:spPr>
          <a:xfrm>
            <a:off x="8348060" y="277710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6777CF-21E6-2792-7A2D-736500528082}"/>
              </a:ext>
            </a:extLst>
          </p:cNvPr>
          <p:cNvSpPr/>
          <p:nvPr/>
        </p:nvSpPr>
        <p:spPr>
          <a:xfrm>
            <a:off x="885936" y="5634022"/>
            <a:ext cx="10602727" cy="711553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음성 데이터를 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Text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로 변환해주는 </a:t>
            </a:r>
            <a:r>
              <a:rPr lang="en-US" altLang="ko-KR" sz="2000" b="1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‘Speech Catch’</a:t>
            </a:r>
            <a:r>
              <a:rPr lang="ko-KR" altLang="en-US" sz="2000" b="1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활용</a:t>
            </a:r>
            <a:endParaRPr lang="ko-KR" altLang="en-US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9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146" name="Picture 2" descr="논문리뷰]Tacotron2 - 새내기 코드 여행">
            <a:extLst>
              <a:ext uri="{FF2B5EF4-FFF2-40B4-BE49-F238E27FC236}">
                <a16:creationId xmlns:a16="http://schemas.microsoft.com/office/drawing/2014/main" id="{B8122972-4A1C-060E-FC5E-47F0BF2C9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86" y="975592"/>
            <a:ext cx="8742532" cy="41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424DA1-24B6-F3D4-CB14-C629858034CD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373DD-7CB5-6960-C027-5D2913D70B3C}"/>
              </a:ext>
            </a:extLst>
          </p:cNvPr>
          <p:cNvSpPr txBox="1"/>
          <p:nvPr/>
        </p:nvSpPr>
        <p:spPr>
          <a:xfrm>
            <a:off x="8348060" y="277710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3FF658-9D25-FB08-74E1-046B44A1B766}"/>
              </a:ext>
            </a:extLst>
          </p:cNvPr>
          <p:cNvSpPr/>
          <p:nvPr/>
        </p:nvSpPr>
        <p:spPr>
          <a:xfrm>
            <a:off x="794636" y="5516345"/>
            <a:ext cx="10602727" cy="732126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음성학습을 시켜주는 </a:t>
            </a:r>
            <a:r>
              <a:rPr lang="en-US" altLang="ko-KR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‘Tactron2’ </a:t>
            </a: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모델을 통해 텍스트를 사투리로 학습</a:t>
            </a:r>
          </a:p>
        </p:txBody>
      </p:sp>
    </p:spTree>
    <p:extLst>
      <p:ext uri="{BB962C8B-B14F-4D97-AF65-F5344CB8AC3E}">
        <p14:creationId xmlns:p14="http://schemas.microsoft.com/office/powerpoint/2010/main" val="140120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172" name="Picture 4" descr="How to make deepfake videos">
            <a:extLst>
              <a:ext uri="{FF2B5EF4-FFF2-40B4-BE49-F238E27FC236}">
                <a16:creationId xmlns:a16="http://schemas.microsoft.com/office/drawing/2014/main" id="{2562CEE5-DC58-730D-BF20-08E63AC8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9" y="1291719"/>
            <a:ext cx="6872982" cy="368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FDBB0-53E0-C49A-1489-F3A74EB40B8F}"/>
              </a:ext>
            </a:extLst>
          </p:cNvPr>
          <p:cNvSpPr txBox="1"/>
          <p:nvPr/>
        </p:nvSpPr>
        <p:spPr>
          <a:xfrm>
            <a:off x="222722" y="216342"/>
            <a:ext cx="830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인공지능 기반 사투리 번역 음성 합성 서비스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 </a:t>
            </a:r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딥페이크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E43A2-21C4-38FE-2C92-E0637390CE80}"/>
              </a:ext>
            </a:extLst>
          </p:cNvPr>
          <p:cNvSpPr txBox="1"/>
          <p:nvPr/>
        </p:nvSpPr>
        <p:spPr>
          <a:xfrm>
            <a:off x="8348060" y="277710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9017C1-D94C-9493-5DDC-8F457B8476D2}"/>
              </a:ext>
            </a:extLst>
          </p:cNvPr>
          <p:cNvSpPr/>
          <p:nvPr/>
        </p:nvSpPr>
        <p:spPr>
          <a:xfrm>
            <a:off x="1001346" y="5468627"/>
            <a:ext cx="10602727" cy="80092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2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FaceSwap</a:t>
            </a: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의 최신 학습 모델인 </a:t>
            </a:r>
            <a:r>
              <a:rPr lang="en-US" altLang="ko-KR" sz="20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Phaze</a:t>
            </a:r>
            <a:r>
              <a:rPr lang="en-US" altLang="ko-KR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-A</a:t>
            </a: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통해</a:t>
            </a:r>
            <a:r>
              <a:rPr lang="en-US" altLang="ko-KR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드라마 주인공 얼굴 변경 </a:t>
            </a:r>
            <a:r>
              <a:rPr lang="en-US" altLang="ko-KR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(+</a:t>
            </a:r>
            <a:r>
              <a:rPr lang="ko-KR" altLang="en-US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추가 기능</a:t>
            </a:r>
            <a:r>
              <a:rPr lang="en-US" altLang="ko-KR" sz="20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2000" b="1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6093016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777854" y="1991262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</a:t>
            </a:r>
            <a:endParaRPr lang="ko-KR" altLang="en-US" sz="4800" b="1" dirty="0">
              <a:solidFill>
                <a:srgbClr val="4472C4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6FCE9-1A04-3B92-1701-2BF505C59BA7}"/>
              </a:ext>
            </a:extLst>
          </p:cNvPr>
          <p:cNvSpPr txBox="1"/>
          <p:nvPr/>
        </p:nvSpPr>
        <p:spPr>
          <a:xfrm>
            <a:off x="1667117" y="2660948"/>
            <a:ext cx="655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EDBE2-C243-4F01-8040-ED6C5776D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16" y="3548094"/>
            <a:ext cx="6844444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0" y="0"/>
            <a:ext cx="7617041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777854" y="1991262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</a:t>
            </a:r>
            <a:endParaRPr lang="ko-KR" altLang="en-US" sz="4800" b="1" dirty="0">
              <a:solidFill>
                <a:srgbClr val="4472C4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6FCE9-1A04-3B92-1701-2BF505C59BA7}"/>
              </a:ext>
            </a:extLst>
          </p:cNvPr>
          <p:cNvSpPr txBox="1"/>
          <p:nvPr/>
        </p:nvSpPr>
        <p:spPr>
          <a:xfrm>
            <a:off x="1162262" y="2873612"/>
            <a:ext cx="65561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Wafer</a:t>
            </a: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결함 패턴 분석을</a:t>
            </a:r>
            <a:r>
              <a:rPr lang="en-US" altLang="ko-KR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통한 </a:t>
            </a:r>
            <a:endParaRPr lang="en-US" altLang="ko-KR" sz="40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반도체 </a:t>
            </a:r>
            <a:r>
              <a:rPr lang="ko-KR" altLang="en-US" sz="4000" b="1" dirty="0" err="1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7CDB01-1253-6BF7-F194-9449EFF1C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8" t="7903" r="14076" b="10596"/>
          <a:stretch/>
        </p:blipFill>
        <p:spPr>
          <a:xfrm>
            <a:off x="8111997" y="3141967"/>
            <a:ext cx="3801365" cy="24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F8E78-E629-2280-A85D-554C868E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8"/>
          <a:stretch/>
        </p:blipFill>
        <p:spPr>
          <a:xfrm>
            <a:off x="632085" y="1675050"/>
            <a:ext cx="5390682" cy="3642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F8B340-4D36-AD5F-BAC9-2C0F3CF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234" y="1679434"/>
            <a:ext cx="5390683" cy="3525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11F96B-64FA-F9F0-D119-26E0F29605CF}"/>
              </a:ext>
            </a:extLst>
          </p:cNvPr>
          <p:cNvSpPr txBox="1"/>
          <p:nvPr/>
        </p:nvSpPr>
        <p:spPr>
          <a:xfrm>
            <a:off x="789919" y="127904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주차사고 발생건수 및 비율</a:t>
            </a:r>
            <a:r>
              <a:rPr lang="en-US" altLang="ko-KR" sz="1300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(2017)</a:t>
            </a:r>
            <a:endParaRPr lang="ko-KR" altLang="en-US" sz="1300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AACDD4-0761-ABAE-1789-E7431843149D}"/>
              </a:ext>
            </a:extLst>
          </p:cNvPr>
          <p:cNvSpPr txBox="1"/>
          <p:nvPr/>
        </p:nvSpPr>
        <p:spPr>
          <a:xfrm>
            <a:off x="6169234" y="1283900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불법 </a:t>
            </a:r>
            <a:r>
              <a:rPr lang="ko-KR" altLang="en-US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주정차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관련 사고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9499C-78B5-DDA1-CDCB-751B00362027}"/>
              </a:ext>
            </a:extLst>
          </p:cNvPr>
          <p:cNvSpPr txBox="1"/>
          <p:nvPr/>
        </p:nvSpPr>
        <p:spPr>
          <a:xfrm>
            <a:off x="10503828" y="5141918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 통계청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DB201-812D-A035-B9B2-2774D7D8BD7A}"/>
              </a:ext>
            </a:extLst>
          </p:cNvPr>
          <p:cNvSpPr txBox="1"/>
          <p:nvPr/>
        </p:nvSpPr>
        <p:spPr>
          <a:xfrm>
            <a:off x="4331975" y="5111438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출처 보험개발원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600EF-521E-4C6C-A62E-B366A0F395FE}"/>
              </a:ext>
            </a:extLst>
          </p:cNvPr>
          <p:cNvSpPr txBox="1"/>
          <p:nvPr/>
        </p:nvSpPr>
        <p:spPr>
          <a:xfrm>
            <a:off x="222722" y="216342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8A0C73-A4F1-4BC9-8E3D-7F732BFC65D2}"/>
              </a:ext>
            </a:extLst>
          </p:cNvPr>
          <p:cNvSpPr/>
          <p:nvPr/>
        </p:nvSpPr>
        <p:spPr>
          <a:xfrm>
            <a:off x="802093" y="5720223"/>
            <a:ext cx="10589284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주차사고 방지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50%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장착시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보험료 연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4100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억 절감 및 증가하는 불법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주정차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관련 사고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18D4F-F263-4847-1873-6F1770D4FD18}"/>
              </a:ext>
            </a:extLst>
          </p:cNvPr>
          <p:cNvSpPr txBox="1"/>
          <p:nvPr/>
        </p:nvSpPr>
        <p:spPr>
          <a:xfrm>
            <a:off x="2474307" y="277897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840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9611" y="6281844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CD771B-7846-B459-B52C-DCD0EF472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78" y="1471063"/>
            <a:ext cx="3915874" cy="3915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0C9945-99FA-848D-309C-D328507A7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77" y="1284360"/>
            <a:ext cx="4048189" cy="40481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AF292F-646E-4C40-970F-DE84B9FAA487}"/>
              </a:ext>
            </a:extLst>
          </p:cNvPr>
          <p:cNvSpPr/>
          <p:nvPr/>
        </p:nvSpPr>
        <p:spPr>
          <a:xfrm>
            <a:off x="802093" y="5720223"/>
            <a:ext cx="10589284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운전 미숙으로 인한 주차 사고 감소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좁은 주차공간 효율적 사용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9B453-A04D-CE26-C787-C8F6D134E18D}"/>
              </a:ext>
            </a:extLst>
          </p:cNvPr>
          <p:cNvSpPr txBox="1"/>
          <p:nvPr/>
        </p:nvSpPr>
        <p:spPr>
          <a:xfrm>
            <a:off x="222722" y="216342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D2C6D-23E4-98A1-2159-154388E0F7B4}"/>
              </a:ext>
            </a:extLst>
          </p:cNvPr>
          <p:cNvSpPr txBox="1"/>
          <p:nvPr/>
        </p:nvSpPr>
        <p:spPr>
          <a:xfrm>
            <a:off x="2474307" y="277897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활용방안</a:t>
            </a:r>
          </a:p>
        </p:txBody>
      </p:sp>
    </p:spTree>
    <p:extLst>
      <p:ext uri="{BB962C8B-B14F-4D97-AF65-F5344CB8AC3E}">
        <p14:creationId xmlns:p14="http://schemas.microsoft.com/office/powerpoint/2010/main" val="2182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3B55A1-AD1E-4739-9F19-A34D396C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76" y="767509"/>
            <a:ext cx="10857357" cy="49379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11A7A3-F749-4E23-98E2-BA0B49360A5E}"/>
              </a:ext>
            </a:extLst>
          </p:cNvPr>
          <p:cNvSpPr/>
          <p:nvPr/>
        </p:nvSpPr>
        <p:spPr>
          <a:xfrm>
            <a:off x="798276" y="5691736"/>
            <a:ext cx="10857357" cy="725574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360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도 카메라를 이용하여 전 방향 손실 없는 영상 데이터 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C4175-FA57-B620-C9E7-41EFD5453ADD}"/>
              </a:ext>
            </a:extLst>
          </p:cNvPr>
          <p:cNvSpPr txBox="1"/>
          <p:nvPr/>
        </p:nvSpPr>
        <p:spPr>
          <a:xfrm>
            <a:off x="222722" y="216342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3FEF4-2201-D657-ECAE-04689FA1DE40}"/>
              </a:ext>
            </a:extLst>
          </p:cNvPr>
          <p:cNvSpPr txBox="1"/>
          <p:nvPr/>
        </p:nvSpPr>
        <p:spPr>
          <a:xfrm>
            <a:off x="2474307" y="277897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수집 계획</a:t>
            </a:r>
          </a:p>
        </p:txBody>
      </p:sp>
    </p:spTree>
    <p:extLst>
      <p:ext uri="{BB962C8B-B14F-4D97-AF65-F5344CB8AC3E}">
        <p14:creationId xmlns:p14="http://schemas.microsoft.com/office/powerpoint/2010/main" val="373461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DBA1E4-41D4-4A5D-8C2C-E393F11D6070}"/>
              </a:ext>
            </a:extLst>
          </p:cNvPr>
          <p:cNvSpPr/>
          <p:nvPr/>
        </p:nvSpPr>
        <p:spPr>
          <a:xfrm>
            <a:off x="1790888" y="1709059"/>
            <a:ext cx="4617396" cy="4150943"/>
          </a:xfrm>
          <a:prstGeom prst="rect">
            <a:avLst/>
          </a:prstGeom>
          <a:solidFill>
            <a:srgbClr val="2C4C8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자율주행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(Lane Detection, Object Detection)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주차공간 파악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주차경로 계산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(Lane Detection, CNN)</a:t>
            </a: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 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(CNN)</a:t>
            </a: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C66A7-ED3B-0411-D040-05D9723CCD45}"/>
              </a:ext>
            </a:extLst>
          </p:cNvPr>
          <p:cNvSpPr txBox="1"/>
          <p:nvPr/>
        </p:nvSpPr>
        <p:spPr>
          <a:xfrm>
            <a:off x="595900" y="1671473"/>
            <a:ext cx="1134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Process</a:t>
            </a:r>
            <a:endParaRPr lang="ko-KR" altLang="en-US" sz="2000" b="1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099B1BB-79F7-CCC8-D442-2E42E823578E}"/>
              </a:ext>
            </a:extLst>
          </p:cNvPr>
          <p:cNvSpPr/>
          <p:nvPr/>
        </p:nvSpPr>
        <p:spPr>
          <a:xfrm>
            <a:off x="3927507" y="3056869"/>
            <a:ext cx="272946" cy="23653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C6E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5F2AC-34BD-E81D-5936-85AB4D19D577}"/>
              </a:ext>
            </a:extLst>
          </p:cNvPr>
          <p:cNvSpPr txBox="1"/>
          <p:nvPr/>
        </p:nvSpPr>
        <p:spPr>
          <a:xfrm>
            <a:off x="10435547" y="1709059"/>
            <a:ext cx="689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Tool</a:t>
            </a:r>
            <a:endParaRPr lang="ko-KR" altLang="en-US" sz="2000" b="1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F05DE-7FC4-C54D-9347-CB79D15CC159}"/>
              </a:ext>
            </a:extLst>
          </p:cNvPr>
          <p:cNvSpPr txBox="1"/>
          <p:nvPr/>
        </p:nvSpPr>
        <p:spPr>
          <a:xfrm>
            <a:off x="10404651" y="3572725"/>
            <a:ext cx="178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Hardware, OS</a:t>
            </a:r>
            <a:endParaRPr lang="ko-KR" altLang="en-US" sz="2000" b="1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3C7DA58-ADDC-4BDE-AA89-2543198F819D}"/>
              </a:ext>
            </a:extLst>
          </p:cNvPr>
          <p:cNvSpPr/>
          <p:nvPr/>
        </p:nvSpPr>
        <p:spPr>
          <a:xfrm>
            <a:off x="3927507" y="4337299"/>
            <a:ext cx="272946" cy="23653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3C6E5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82EB1F-3316-48B5-A103-D69CF45BD034}"/>
              </a:ext>
            </a:extLst>
          </p:cNvPr>
          <p:cNvSpPr/>
          <p:nvPr/>
        </p:nvSpPr>
        <p:spPr>
          <a:xfrm>
            <a:off x="6397774" y="1699809"/>
            <a:ext cx="4013848" cy="1835330"/>
          </a:xfrm>
          <a:prstGeom prst="rect">
            <a:avLst/>
          </a:prstGeom>
          <a:solidFill>
            <a:srgbClr val="979191">
              <a:alpha val="2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OpenCV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TensorFlow – </a:t>
            </a:r>
            <a:r>
              <a:rPr lang="en-US" altLang="ko-KR" sz="2000" b="1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Keras</a:t>
            </a:r>
            <a:endParaRPr lang="en-US" altLang="ko-KR" sz="20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3. YOLO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C8C410-D543-4B9E-8192-5AD34FAE92AB}"/>
              </a:ext>
            </a:extLst>
          </p:cNvPr>
          <p:cNvSpPr/>
          <p:nvPr/>
        </p:nvSpPr>
        <p:spPr>
          <a:xfrm>
            <a:off x="6402712" y="3535139"/>
            <a:ext cx="3998400" cy="2324863"/>
          </a:xfrm>
          <a:prstGeom prst="rect">
            <a:avLst/>
          </a:prstGeom>
          <a:solidFill>
            <a:srgbClr val="9B97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1. Donkey Car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2. Donkey Car HW 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회로 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3. DC 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모터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주행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   Servo 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모터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조향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4. 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센서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97A3E-C2AF-607C-78A0-2F58D68E2FDB}"/>
              </a:ext>
            </a:extLst>
          </p:cNvPr>
          <p:cNvSpPr txBox="1"/>
          <p:nvPr/>
        </p:nvSpPr>
        <p:spPr>
          <a:xfrm>
            <a:off x="222722" y="216342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3C28E-BE24-0092-62E8-A6DF42191364}"/>
              </a:ext>
            </a:extLst>
          </p:cNvPr>
          <p:cNvSpPr txBox="1"/>
          <p:nvPr/>
        </p:nvSpPr>
        <p:spPr>
          <a:xfrm>
            <a:off x="2474307" y="277897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1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C66A7-ED3B-0411-D040-05D9723CCD45}"/>
              </a:ext>
            </a:extLst>
          </p:cNvPr>
          <p:cNvSpPr txBox="1"/>
          <p:nvPr/>
        </p:nvSpPr>
        <p:spPr>
          <a:xfrm>
            <a:off x="1418567" y="1522069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기존 프로젝트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F5F2AC-34BD-E81D-5936-85AB4D19D577}"/>
              </a:ext>
            </a:extLst>
          </p:cNvPr>
          <p:cNvSpPr txBox="1"/>
          <p:nvPr/>
        </p:nvSpPr>
        <p:spPr>
          <a:xfrm>
            <a:off x="5529189" y="552793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69E15D-9410-BF05-8BC3-18E1187F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74870" y="1023986"/>
            <a:ext cx="3437041" cy="52716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55BC4E-14F0-CCEC-B8A1-109B3D26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34" y="532904"/>
            <a:ext cx="5271115" cy="48454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34FF47-B05D-76A0-79EA-E6E437917E99}"/>
              </a:ext>
            </a:extLst>
          </p:cNvPr>
          <p:cNvSpPr txBox="1"/>
          <p:nvPr/>
        </p:nvSpPr>
        <p:spPr>
          <a:xfrm>
            <a:off x="222722" y="216342"/>
            <a:ext cx="237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자율 주차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9D369-C683-BD39-A0E7-AB1BEAD07EE8}"/>
              </a:ext>
            </a:extLst>
          </p:cNvPr>
          <p:cNvSpPr txBox="1"/>
          <p:nvPr/>
        </p:nvSpPr>
        <p:spPr>
          <a:xfrm>
            <a:off x="2474307" y="277897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9694E-EFB2-A192-CE32-27783BFF6674}"/>
              </a:ext>
            </a:extLst>
          </p:cNvPr>
          <p:cNvSpPr/>
          <p:nvPr/>
        </p:nvSpPr>
        <p:spPr>
          <a:xfrm>
            <a:off x="958079" y="5533460"/>
            <a:ext cx="5271115" cy="647059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Top</a:t>
            </a:r>
            <a:r>
              <a:rPr lang="ko-KR" altLang="en-US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View</a:t>
            </a:r>
            <a:r>
              <a:rPr lang="ko-KR" altLang="en-US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카메라</a:t>
            </a:r>
            <a:r>
              <a:rPr lang="en-US" altLang="ko-KR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후면 주차 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266FEB-60ED-842F-D15F-75DC1553A38F}"/>
              </a:ext>
            </a:extLst>
          </p:cNvPr>
          <p:cNvSpPr/>
          <p:nvPr/>
        </p:nvSpPr>
        <p:spPr>
          <a:xfrm>
            <a:off x="6396734" y="5533460"/>
            <a:ext cx="5271115" cy="647059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360</a:t>
            </a:r>
            <a:r>
              <a:rPr lang="en-US" altLang="ko-KR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°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카메라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(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굴곡 고려 필요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후면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평행 주차 가능</a:t>
            </a:r>
          </a:p>
        </p:txBody>
      </p:sp>
    </p:spTree>
    <p:extLst>
      <p:ext uri="{BB962C8B-B14F-4D97-AF65-F5344CB8AC3E}">
        <p14:creationId xmlns:p14="http://schemas.microsoft.com/office/powerpoint/2010/main" val="36287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6093016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777854" y="1991262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</a:t>
            </a:r>
            <a:endParaRPr lang="ko-KR" altLang="en-US" sz="4800" b="1" dirty="0">
              <a:solidFill>
                <a:srgbClr val="4472C4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6FCE9-1A04-3B92-1701-2BF505C59BA7}"/>
              </a:ext>
            </a:extLst>
          </p:cNvPr>
          <p:cNvSpPr txBox="1"/>
          <p:nvPr/>
        </p:nvSpPr>
        <p:spPr>
          <a:xfrm>
            <a:off x="1667117" y="2721114"/>
            <a:ext cx="6556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 분석 </a:t>
            </a:r>
            <a:r>
              <a:rPr lang="en-US" altLang="ko-KR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40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86286F-2862-EF4A-7979-DB17F8D98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53" y="539698"/>
            <a:ext cx="4409177" cy="5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ABE47A-546D-47CE-9ED7-E16AE8EA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2" y="1345400"/>
            <a:ext cx="5684471" cy="33290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EA5DB8-31EE-4CF8-84FD-AD867D00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66" y="1344977"/>
            <a:ext cx="5490571" cy="33295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234FB2-7868-48DB-AF27-3B2A03BFF2B9}"/>
              </a:ext>
            </a:extLst>
          </p:cNvPr>
          <p:cNvSpPr txBox="1"/>
          <p:nvPr/>
        </p:nvSpPr>
        <p:spPr>
          <a:xfrm>
            <a:off x="222722" y="216342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 분석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C5D79-94B3-6414-CB3C-DBD7B3EF101E}"/>
              </a:ext>
            </a:extLst>
          </p:cNvPr>
          <p:cNvSpPr txBox="1"/>
          <p:nvPr/>
        </p:nvSpPr>
        <p:spPr>
          <a:xfrm>
            <a:off x="3779324" y="263446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594F78-A372-6184-0F42-D35397F9C0EE}"/>
              </a:ext>
            </a:extLst>
          </p:cNvPr>
          <p:cNvSpPr/>
          <p:nvPr/>
        </p:nvSpPr>
        <p:spPr>
          <a:xfrm>
            <a:off x="729844" y="5265347"/>
            <a:ext cx="10857357" cy="1119548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2014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년 브라질 월드컵에서 우승한 독일 대표팀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‘매치 인사이트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(Match Insight)’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라는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AI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기반 소프트웨어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(SW)</a:t>
            </a:r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로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경기를 분석하여 월드컵에서 우승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a타이틀고딕3" panose="02020600000000000000" pitchFamily="18" charset="-127"/>
                <a:ea typeface="a타이틀고딕3" panose="02020600000000000000" pitchFamily="18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-&gt; AI</a:t>
            </a:r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를 다양한 스포츠 종목에 적용하는 사례 증가</a:t>
            </a:r>
            <a:endParaRPr lang="en-US" altLang="ko-KR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2C7394-301D-4D97-86B5-803B6550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10" y="1884471"/>
            <a:ext cx="6687280" cy="42168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BD0B1B-A5A9-4182-41C6-D7F6844E847E}"/>
              </a:ext>
            </a:extLst>
          </p:cNvPr>
          <p:cNvSpPr/>
          <p:nvPr/>
        </p:nvSpPr>
        <p:spPr>
          <a:xfrm>
            <a:off x="7964356" y="1884471"/>
            <a:ext cx="3079466" cy="4216893"/>
          </a:xfrm>
          <a:prstGeom prst="rect">
            <a:avLst/>
          </a:prstGeom>
          <a:solidFill>
            <a:srgbClr val="4C7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Noto Sans CJK JP" pitchFamily="2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Noto Sans CJK JP" pitchFamily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Noto Sans CJK JP" pitchFamily="2"/>
              </a:rPr>
              <a:t> </a:t>
            </a:r>
            <a:r>
              <a:rPr lang="en-US" altLang="ko-KR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1. </a:t>
            </a:r>
            <a:r>
              <a:rPr lang="ko-KR" altLang="en-US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경기전략 수립 </a:t>
            </a:r>
            <a:endParaRPr lang="en-US" altLang="ko-KR" sz="2000" b="0" i="0" u="none" strike="noStrike" kern="1200" dirty="0">
              <a:ln>
                <a:noFill/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Noto Sans CJK JP" pitchFamily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b="0" i="0" u="none" strike="noStrike" kern="1200" dirty="0" err="1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포메이션</a:t>
            </a:r>
            <a:r>
              <a:rPr lang="en-US" altLang="ko-KR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 골점유율</a:t>
            </a:r>
            <a:r>
              <a:rPr lang="en-US" altLang="ko-KR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패킹</a:t>
            </a:r>
            <a:r>
              <a:rPr lang="en-US" altLang="ko-KR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빌드업</a:t>
            </a:r>
            <a:r>
              <a:rPr lang="ko-KR" altLang="en-US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 포지션 전략 수립</a:t>
            </a:r>
            <a:endParaRPr lang="en-US" altLang="ko-KR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Noto Sans CJK JP" pitchFamily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0" i="0" u="none" strike="noStrike" kern="1200" dirty="0">
              <a:ln>
                <a:noFill/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Noto Sans CJK JP" pitchFamily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2. </a:t>
            </a:r>
            <a:r>
              <a:rPr lang="ko-KR" altLang="en-US" sz="2000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선수 부상 최소화</a:t>
            </a:r>
            <a:endParaRPr lang="en-US" altLang="ko-KR" sz="2000" b="0" i="0" u="none" strike="noStrike" kern="1200" dirty="0">
              <a:ln>
                <a:noFill/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Noto Sans CJK JP" pitchFamily="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효율적인 </a:t>
            </a:r>
            <a:r>
              <a:rPr lang="ko-KR" altLang="en-US" b="0" i="0" u="none" strike="noStrike" kern="1200" dirty="0" err="1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훈련법</a:t>
            </a:r>
            <a:r>
              <a:rPr lang="ko-KR" altLang="en-US" b="0" i="0" u="none" strike="noStrike" kern="1200" dirty="0">
                <a:ln>
                  <a:noFill/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Noto Sans CJK JP" pitchFamily="2"/>
              </a:rPr>
              <a:t> 제시</a:t>
            </a:r>
            <a:endParaRPr lang="en-US" altLang="ko-KR" b="0" i="0" u="none" strike="noStrike" kern="1200" dirty="0">
              <a:ln>
                <a:noFill/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Noto Sans CJK JP" pitchFamily="2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5E2F2-44DE-4F69-A6F8-072B43FEC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6" t="24077" r="33164" b="5645"/>
          <a:stretch/>
        </p:blipFill>
        <p:spPr>
          <a:xfrm>
            <a:off x="393773" y="1229276"/>
            <a:ext cx="3055123" cy="239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F8892-69A1-4942-D72A-F0AA962285CC}"/>
              </a:ext>
            </a:extLst>
          </p:cNvPr>
          <p:cNvSpPr txBox="1"/>
          <p:nvPr/>
        </p:nvSpPr>
        <p:spPr>
          <a:xfrm>
            <a:off x="222722" y="216342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 분석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AF579-8AA1-60EC-70A4-331DC8353D8E}"/>
              </a:ext>
            </a:extLst>
          </p:cNvPr>
          <p:cNvSpPr txBox="1"/>
          <p:nvPr/>
        </p:nvSpPr>
        <p:spPr>
          <a:xfrm>
            <a:off x="3779324" y="263446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활용방안</a:t>
            </a:r>
          </a:p>
        </p:txBody>
      </p:sp>
    </p:spTree>
    <p:extLst>
      <p:ext uri="{BB962C8B-B14F-4D97-AF65-F5344CB8AC3E}">
        <p14:creationId xmlns:p14="http://schemas.microsoft.com/office/powerpoint/2010/main" val="27587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11FFD-22BD-431D-9550-E7AD56DC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43" y="799018"/>
            <a:ext cx="8465114" cy="4743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C2BA5E-9C1A-40F6-BB1E-8053FA63A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" t="7029" r="50512" b="56257"/>
          <a:stretch/>
        </p:blipFill>
        <p:spPr>
          <a:xfrm>
            <a:off x="9146005" y="3722464"/>
            <a:ext cx="1944891" cy="14664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1C7826-969B-4FF6-823B-89128AE1AEFB}"/>
              </a:ext>
            </a:extLst>
          </p:cNvPr>
          <p:cNvSpPr/>
          <p:nvPr/>
        </p:nvSpPr>
        <p:spPr>
          <a:xfrm>
            <a:off x="798276" y="5707592"/>
            <a:ext cx="10857357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유튜브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네이버 스포츠 등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경기 분석 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AB2C6-837A-3047-2481-9104824E3283}"/>
              </a:ext>
            </a:extLst>
          </p:cNvPr>
          <p:cNvSpPr txBox="1"/>
          <p:nvPr/>
        </p:nvSpPr>
        <p:spPr>
          <a:xfrm>
            <a:off x="222722" y="216342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 분석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735B6-ACCB-BB88-6ED8-86C723CFF17A}"/>
              </a:ext>
            </a:extLst>
          </p:cNvPr>
          <p:cNvSpPr txBox="1"/>
          <p:nvPr/>
        </p:nvSpPr>
        <p:spPr>
          <a:xfrm>
            <a:off x="3779324" y="263446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수집 계획</a:t>
            </a:r>
          </a:p>
        </p:txBody>
      </p:sp>
    </p:spTree>
    <p:extLst>
      <p:ext uri="{BB962C8B-B14F-4D97-AF65-F5344CB8AC3E}">
        <p14:creationId xmlns:p14="http://schemas.microsoft.com/office/powerpoint/2010/main" val="362991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1A5749-BDEF-494C-8466-795C205B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02" y="884742"/>
            <a:ext cx="5833752" cy="4789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31232F-253A-4FFC-A02E-B9A30C89A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54" y="1097197"/>
            <a:ext cx="5433848" cy="457683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58A151-397A-4CB8-B9A5-F88F18677EB5}"/>
              </a:ext>
            </a:extLst>
          </p:cNvPr>
          <p:cNvSpPr/>
          <p:nvPr/>
        </p:nvSpPr>
        <p:spPr>
          <a:xfrm>
            <a:off x="798276" y="5828558"/>
            <a:ext cx="10857357" cy="604607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스켈레톤 모션 트레킹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캘리브레이션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37880-7F34-24CC-40DE-91C44270109D}"/>
              </a:ext>
            </a:extLst>
          </p:cNvPr>
          <p:cNvSpPr txBox="1"/>
          <p:nvPr/>
        </p:nvSpPr>
        <p:spPr>
          <a:xfrm>
            <a:off x="222722" y="216342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스포츠 영상 분석 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ED1F4-5A71-2492-EB97-46BA6621BDB4}"/>
              </a:ext>
            </a:extLst>
          </p:cNvPr>
          <p:cNvSpPr txBox="1"/>
          <p:nvPr/>
        </p:nvSpPr>
        <p:spPr>
          <a:xfrm>
            <a:off x="3779324" y="263446"/>
            <a:ext cx="3217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5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8A8AE1-60A2-4182-83FA-EE3B63FB85AE}"/>
              </a:ext>
            </a:extLst>
          </p:cNvPr>
          <p:cNvSpPr/>
          <p:nvPr/>
        </p:nvSpPr>
        <p:spPr>
          <a:xfrm>
            <a:off x="802092" y="986226"/>
            <a:ext cx="10589285" cy="475555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AD1B9-4C07-4CF2-A991-C574EC5A9BF2}"/>
              </a:ext>
            </a:extLst>
          </p:cNvPr>
          <p:cNvSpPr/>
          <p:nvPr/>
        </p:nvSpPr>
        <p:spPr>
          <a:xfrm>
            <a:off x="802093" y="5720223"/>
            <a:ext cx="10589284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반도체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향상을 위해 웨이퍼 상의 다양한 결합 패턴 검출 및 분석 필요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978E16-58C7-4A82-8DA6-E4AFFD5A74A4}"/>
              </a:ext>
            </a:extLst>
          </p:cNvPr>
          <p:cNvSpPr txBox="1"/>
          <p:nvPr/>
        </p:nvSpPr>
        <p:spPr>
          <a:xfrm>
            <a:off x="222722" y="216342"/>
            <a:ext cx="704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Wafer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결함 패턴 분석을 통한 반도체 </a:t>
            </a:r>
            <a:r>
              <a:rPr lang="ko-KR" altLang="en-US" sz="2400" b="1" dirty="0" err="1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개선</a:t>
            </a: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4567-8D8B-D3EA-C62D-DE3EF6CC2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2" y="1116223"/>
            <a:ext cx="5789006" cy="4510330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FF9BE2D3-22C7-60CD-A32F-A84E59D498BE}"/>
              </a:ext>
            </a:extLst>
          </p:cNvPr>
          <p:cNvSpPr txBox="1"/>
          <p:nvPr/>
        </p:nvSpPr>
        <p:spPr>
          <a:xfrm>
            <a:off x="7214846" y="1508995"/>
            <a:ext cx="4014539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대만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社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수율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70%,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한국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社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수율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35%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수율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낮은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Foundry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사용시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Fabless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손해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통상적으로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Fabless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Foundry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로부터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반도체 낱개 단위가 아닌 웨이퍼 단위 구매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C049C-DD66-4447-DA00-8F4399D70AEC}"/>
              </a:ext>
            </a:extLst>
          </p:cNvPr>
          <p:cNvSpPr txBox="1"/>
          <p:nvPr/>
        </p:nvSpPr>
        <p:spPr>
          <a:xfrm>
            <a:off x="7336930" y="5142142"/>
            <a:ext cx="3542404" cy="397032"/>
          </a:xfrm>
          <a:prstGeom prst="rect">
            <a:avLst/>
          </a:prstGeom>
          <a:solidFill>
            <a:srgbClr val="BF1717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&gt;&gt;&gt;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정확성 개선</a:t>
            </a:r>
            <a:r>
              <a:rPr lang="en-US" altLang="ko-KR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작업 효율성 향상</a:t>
            </a:r>
            <a:endParaRPr lang="en-US" altLang="ko-KR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4B3F9-1B76-3E3C-4729-BB29FE3A1A46}"/>
              </a:ext>
            </a:extLst>
          </p:cNvPr>
          <p:cNvSpPr txBox="1"/>
          <p:nvPr/>
        </p:nvSpPr>
        <p:spPr>
          <a:xfrm>
            <a:off x="7246522" y="3328461"/>
            <a:ext cx="3818554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AI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활용하여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불량률 줄이고 </a:t>
            </a:r>
            <a:r>
              <a:rPr lang="ko-KR" altLang="en-US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수율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향상</a:t>
            </a:r>
            <a:endParaRPr lang="en-US" altLang="ko-KR" b="1" dirty="0">
              <a:solidFill>
                <a:schemeClr val="tx1"/>
              </a:solidFill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1339F219-77D7-4AEA-B15F-100D94AC330F}"/>
              </a:ext>
            </a:extLst>
          </p:cNvPr>
          <p:cNvSpPr txBox="1"/>
          <p:nvPr/>
        </p:nvSpPr>
        <p:spPr>
          <a:xfrm>
            <a:off x="7240895" y="3621860"/>
            <a:ext cx="3818554" cy="115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이미지 인식 기술 기반으로 불량 판독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기존 데이터를 기반으로 객관적 판단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●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미래 생산 공정 결함 예측 및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수율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개선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40378FC-FD39-F2D9-B145-3D0F41D521E5}"/>
              </a:ext>
            </a:extLst>
          </p:cNvPr>
          <p:cNvSpPr txBox="1"/>
          <p:nvPr/>
        </p:nvSpPr>
        <p:spPr>
          <a:xfrm>
            <a:off x="7149400" y="1218368"/>
            <a:ext cx="391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2CC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반도체 </a:t>
            </a:r>
            <a:r>
              <a:rPr lang="ko-KR" altLang="en-US" b="1" dirty="0" err="1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수율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저하로 인한 경쟁력 저하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205C8-768E-0EB0-F55A-3EF4D00D9BD0}"/>
              </a:ext>
            </a:extLst>
          </p:cNvPr>
          <p:cNvSpPr txBox="1"/>
          <p:nvPr/>
        </p:nvSpPr>
        <p:spPr>
          <a:xfrm>
            <a:off x="7077985" y="264161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66895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7A1C95-EB3F-D97A-F623-A226AF042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/>
          <a:stretch/>
        </p:blipFill>
        <p:spPr>
          <a:xfrm>
            <a:off x="769472" y="1418897"/>
            <a:ext cx="10889243" cy="35171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96DE30-FE2C-4E41-8FFA-E0FF7C39782D}"/>
              </a:ext>
            </a:extLst>
          </p:cNvPr>
          <p:cNvSpPr/>
          <p:nvPr/>
        </p:nvSpPr>
        <p:spPr>
          <a:xfrm>
            <a:off x="801357" y="5695860"/>
            <a:ext cx="10857357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분석을 기반으로 공정장비의 정확도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클린룸의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청정도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공정조건 등을 조절하여 </a:t>
            </a:r>
            <a:r>
              <a:rPr lang="ko-KR" altLang="en-US" sz="2000" b="1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(Yield)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향상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8C7448-01C9-4E21-81A5-D0FB2150D9DF}"/>
              </a:ext>
            </a:extLst>
          </p:cNvPr>
          <p:cNvSpPr/>
          <p:nvPr/>
        </p:nvSpPr>
        <p:spPr>
          <a:xfrm>
            <a:off x="4493129" y="4878262"/>
            <a:ext cx="3473814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DD67F0-F7CF-4A65-B759-FE021BA15393}"/>
              </a:ext>
            </a:extLst>
          </p:cNvPr>
          <p:cNvSpPr/>
          <p:nvPr/>
        </p:nvSpPr>
        <p:spPr>
          <a:xfrm>
            <a:off x="8153345" y="4903220"/>
            <a:ext cx="3473814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D6440-C473-4E45-9D57-2B3C03DEB13C}"/>
              </a:ext>
            </a:extLst>
          </p:cNvPr>
          <p:cNvSpPr txBox="1"/>
          <p:nvPr/>
        </p:nvSpPr>
        <p:spPr>
          <a:xfrm>
            <a:off x="5585491" y="4892738"/>
            <a:ext cx="1328459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85% Yield</a:t>
            </a:r>
            <a:endParaRPr lang="en-US" altLang="ko-KR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3934B-8AE4-4A48-94C7-14600349B794}"/>
              </a:ext>
            </a:extLst>
          </p:cNvPr>
          <p:cNvSpPr txBox="1"/>
          <p:nvPr/>
        </p:nvSpPr>
        <p:spPr>
          <a:xfrm>
            <a:off x="9348450" y="4907738"/>
            <a:ext cx="1328459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95% Yield</a:t>
            </a:r>
            <a:endParaRPr lang="en-US" altLang="ko-KR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D71A93-4B91-40DC-A5E1-1A5996A51276}"/>
              </a:ext>
            </a:extLst>
          </p:cNvPr>
          <p:cNvSpPr txBox="1"/>
          <p:nvPr/>
        </p:nvSpPr>
        <p:spPr>
          <a:xfrm>
            <a:off x="222722" y="216342"/>
            <a:ext cx="714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Wafer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결함 패턴 분석을 통한 반도체 </a:t>
            </a:r>
            <a:r>
              <a:rPr lang="ko-KR" altLang="en-US" sz="2400" b="1" dirty="0" err="1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D796FB-CCD9-442B-8003-EA7DF4A1A05E}"/>
              </a:ext>
            </a:extLst>
          </p:cNvPr>
          <p:cNvSpPr/>
          <p:nvPr/>
        </p:nvSpPr>
        <p:spPr>
          <a:xfrm>
            <a:off x="790492" y="4908248"/>
            <a:ext cx="3473814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1259A-9AF4-EEF6-3C1A-0C7FBBD8E407}"/>
              </a:ext>
            </a:extLst>
          </p:cNvPr>
          <p:cNvSpPr txBox="1"/>
          <p:nvPr/>
        </p:nvSpPr>
        <p:spPr>
          <a:xfrm>
            <a:off x="1967071" y="4878262"/>
            <a:ext cx="1328459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40% Yield</a:t>
            </a:r>
            <a:endParaRPr lang="en-US" altLang="ko-KR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1A3CD-B23F-0B90-1126-3B3CF96462A6}"/>
              </a:ext>
            </a:extLst>
          </p:cNvPr>
          <p:cNvSpPr txBox="1"/>
          <p:nvPr/>
        </p:nvSpPr>
        <p:spPr>
          <a:xfrm>
            <a:off x="7104361" y="281745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활용방안</a:t>
            </a:r>
          </a:p>
        </p:txBody>
      </p:sp>
    </p:spTree>
    <p:extLst>
      <p:ext uri="{BB962C8B-B14F-4D97-AF65-F5344CB8AC3E}">
        <p14:creationId xmlns:p14="http://schemas.microsoft.com/office/powerpoint/2010/main" val="6313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AE1E1F-B320-B656-A16F-C8F713021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9745" b="2179"/>
          <a:stretch/>
        </p:blipFill>
        <p:spPr>
          <a:xfrm>
            <a:off x="849243" y="1229709"/>
            <a:ext cx="8359612" cy="43094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E23899-B70B-96D1-F5C5-79BBC950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34"/>
          <a:stretch/>
        </p:blipFill>
        <p:spPr>
          <a:xfrm>
            <a:off x="9503160" y="1229709"/>
            <a:ext cx="2152473" cy="42315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8C3A845-E24B-49DC-87BF-FC458B848227}"/>
              </a:ext>
            </a:extLst>
          </p:cNvPr>
          <p:cNvSpPr/>
          <p:nvPr/>
        </p:nvSpPr>
        <p:spPr>
          <a:xfrm>
            <a:off x="798276" y="5707592"/>
            <a:ext cx="10857357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Synthetic Wafer Map &amp; Real Wafer Map 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활용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EAA90-705B-42B0-A396-45E9B1A37FF9}"/>
              </a:ext>
            </a:extLst>
          </p:cNvPr>
          <p:cNvSpPr txBox="1"/>
          <p:nvPr/>
        </p:nvSpPr>
        <p:spPr>
          <a:xfrm>
            <a:off x="222722" y="216342"/>
            <a:ext cx="704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Wafer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결함 패턴 분석을 통한 반도체 </a:t>
            </a:r>
            <a:r>
              <a:rPr lang="ko-KR" altLang="en-US" sz="2400" b="1" dirty="0" err="1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C35EF-6017-86B8-E35C-3D99157F77F8}"/>
              </a:ext>
            </a:extLst>
          </p:cNvPr>
          <p:cNvSpPr txBox="1"/>
          <p:nvPr/>
        </p:nvSpPr>
        <p:spPr>
          <a:xfrm>
            <a:off x="7086777" y="281745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수집 계획</a:t>
            </a:r>
          </a:p>
        </p:txBody>
      </p:sp>
    </p:spTree>
    <p:extLst>
      <p:ext uri="{BB962C8B-B14F-4D97-AF65-F5344CB8AC3E}">
        <p14:creationId xmlns:p14="http://schemas.microsoft.com/office/powerpoint/2010/main" val="32876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9AAF8-600C-C40B-07C0-7308CB79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4" y="1636880"/>
            <a:ext cx="5285137" cy="2790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20B26-0A50-E120-A1EB-AEF9D86FB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6880"/>
            <a:ext cx="5334000" cy="4003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1E443E-250E-9F71-45E8-64CD85F11002}"/>
              </a:ext>
            </a:extLst>
          </p:cNvPr>
          <p:cNvSpPr txBox="1"/>
          <p:nvPr/>
        </p:nvSpPr>
        <p:spPr>
          <a:xfrm>
            <a:off x="7376445" y="1172570"/>
            <a:ext cx="3651737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CNN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 전체적인 네트워크 구조</a:t>
            </a:r>
            <a:endParaRPr lang="en-US" altLang="ko-KR" b="1" dirty="0">
              <a:solidFill>
                <a:schemeClr val="tx1"/>
              </a:solidFill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85ED9-092D-4991-F6B3-8E9A19DE6FE7}"/>
              </a:ext>
            </a:extLst>
          </p:cNvPr>
          <p:cNvSpPr txBox="1"/>
          <p:nvPr/>
        </p:nvSpPr>
        <p:spPr>
          <a:xfrm>
            <a:off x="2483475" y="1172570"/>
            <a:ext cx="3651737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Exampl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e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of</a:t>
            </a:r>
            <a:r>
              <a:rPr lang="ko-KR" altLang="en-US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b="1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CNN</a:t>
            </a:r>
            <a:endParaRPr lang="en-US" altLang="ko-KR" b="1" dirty="0">
              <a:solidFill>
                <a:schemeClr val="tx1"/>
              </a:solidFill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EA4DBF-11DF-4492-8260-5D24806FED71}"/>
              </a:ext>
            </a:extLst>
          </p:cNvPr>
          <p:cNvSpPr/>
          <p:nvPr/>
        </p:nvSpPr>
        <p:spPr>
          <a:xfrm>
            <a:off x="798276" y="5707592"/>
            <a:ext cx="10857357" cy="725574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CNN(Convolutional Neural Networks)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9C13C-8435-4DCB-8BCD-AD5440671C12}"/>
              </a:ext>
            </a:extLst>
          </p:cNvPr>
          <p:cNvSpPr txBox="1"/>
          <p:nvPr/>
        </p:nvSpPr>
        <p:spPr>
          <a:xfrm>
            <a:off x="222722" y="216342"/>
            <a:ext cx="704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Wafer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결함 패턴 분석을 통한 반도체 </a:t>
            </a:r>
            <a:r>
              <a:rPr lang="ko-KR" altLang="en-US" sz="2400" b="1" dirty="0" err="1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수율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87DB8-D5E2-3682-3E51-953A8DA59027}"/>
              </a:ext>
            </a:extLst>
          </p:cNvPr>
          <p:cNvSpPr txBox="1"/>
          <p:nvPr/>
        </p:nvSpPr>
        <p:spPr>
          <a:xfrm>
            <a:off x="7121948" y="281745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사용할 기술 및 필요한 </a:t>
            </a:r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HW</a:t>
            </a:r>
            <a:endParaRPr lang="ko-KR" altLang="en-US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1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8537331" y="0"/>
            <a:ext cx="3654669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777854" y="2276262"/>
            <a:ext cx="1829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4800" b="1" dirty="0">
                <a:solidFill>
                  <a:srgbClr val="4472C4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</a:t>
            </a:r>
            <a:endParaRPr lang="ko-KR" altLang="en-US" sz="4800" b="1" dirty="0">
              <a:solidFill>
                <a:srgbClr val="4472C4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D1BEF-05C1-B6D7-C598-C60F5726DDAD}"/>
              </a:ext>
            </a:extLst>
          </p:cNvPr>
          <p:cNvSpPr txBox="1"/>
          <p:nvPr/>
        </p:nvSpPr>
        <p:spPr>
          <a:xfrm>
            <a:off x="1086431" y="3249950"/>
            <a:ext cx="7627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범죄자 목소리 감지 </a:t>
            </a:r>
            <a:r>
              <a:rPr lang="en-US" altLang="ko-KR" sz="40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40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9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30AAA6-E1B3-984E-9539-61A67E001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54" y="1232482"/>
            <a:ext cx="5767689" cy="39946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44934D-7A76-754B-BAC6-ADC287365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76" y="1089911"/>
            <a:ext cx="3110939" cy="4137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E49B5-7E4E-3864-3C05-3D16EA7CE2FF}"/>
              </a:ext>
            </a:extLst>
          </p:cNvPr>
          <p:cNvSpPr txBox="1"/>
          <p:nvPr/>
        </p:nvSpPr>
        <p:spPr>
          <a:xfrm>
            <a:off x="222722" y="216342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범죄자 목소리 감지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8A890-0178-CD51-9FAB-63B19372CAF8}"/>
              </a:ext>
            </a:extLst>
          </p:cNvPr>
          <p:cNvSpPr txBox="1"/>
          <p:nvPr/>
        </p:nvSpPr>
        <p:spPr>
          <a:xfrm>
            <a:off x="5587083" y="24711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7A2E59-3F66-BB0B-CE31-FE05CD6DFD1F}"/>
              </a:ext>
            </a:extLst>
          </p:cNvPr>
          <p:cNvSpPr/>
          <p:nvPr/>
        </p:nvSpPr>
        <p:spPr>
          <a:xfrm>
            <a:off x="802093" y="5720223"/>
            <a:ext cx="10589284" cy="890658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최근 보이스 피싱 피해상황이 커지고 있고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가족이나 지인을 사칭하거나 저리 대출 빙자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범죄 연루 빙자 등 다양한 사례로 인해 사기 피해 사례가 늘어나고 있음</a:t>
            </a:r>
          </a:p>
        </p:txBody>
      </p:sp>
    </p:spTree>
    <p:extLst>
      <p:ext uri="{BB962C8B-B14F-4D97-AF65-F5344CB8AC3E}">
        <p14:creationId xmlns:p14="http://schemas.microsoft.com/office/powerpoint/2010/main" val="21277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94D97-6755-C94E-AE3C-53868797281D}"/>
              </a:ext>
            </a:extLst>
          </p:cNvPr>
          <p:cNvSpPr txBox="1"/>
          <p:nvPr/>
        </p:nvSpPr>
        <p:spPr>
          <a:xfrm>
            <a:off x="781554" y="1529502"/>
            <a:ext cx="673586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보이스피싱 범죄자들의 말투 및 범죄 상황에 따른 다양한 대화내용을 분석해봄으로써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앞으로 추후 발생할 수 있는 </a:t>
            </a:r>
            <a:r>
              <a:rPr kumimoji="1"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신종패턴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및 수법을 예측해볼 수 있음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1E086-7990-F54C-8CE8-4507C4BF39D3}"/>
              </a:ext>
            </a:extLst>
          </p:cNvPr>
          <p:cNvSpPr txBox="1"/>
          <p:nvPr/>
        </p:nvSpPr>
        <p:spPr>
          <a:xfrm>
            <a:off x="781553" y="4039959"/>
            <a:ext cx="67974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보이스피싱 탐지 및 경보 시스템을 통해 전화금융사고 및 개인 정보유출과 같은 범죄 피해를 줄일 수 있음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2D949-349A-9440-B05F-16D8C9487B34}"/>
              </a:ext>
            </a:extLst>
          </p:cNvPr>
          <p:cNvSpPr txBox="1"/>
          <p:nvPr/>
        </p:nvSpPr>
        <p:spPr>
          <a:xfrm>
            <a:off x="781554" y="3158934"/>
            <a:ext cx="6072496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사회 전반적으로 디지털 경제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  <a:r>
              <a:rPr kumimoji="1"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금융의 신뢰성을 높일 수 있음</a:t>
            </a:r>
            <a:r>
              <a:rPr kumimoji="1"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pic>
        <p:nvPicPr>
          <p:cNvPr id="15" name="그래픽 14" descr="지수 그래프 단색으로 채워진">
            <a:extLst>
              <a:ext uri="{FF2B5EF4-FFF2-40B4-BE49-F238E27FC236}">
                <a16:creationId xmlns:a16="http://schemas.microsoft.com/office/drawing/2014/main" id="{534F33C0-B141-034B-8B16-E11F7BC4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7696" y="3305193"/>
            <a:ext cx="1992768" cy="1992768"/>
          </a:xfrm>
          <a:prstGeom prst="rect">
            <a:avLst/>
          </a:prstGeom>
        </p:spPr>
      </p:pic>
      <p:pic>
        <p:nvPicPr>
          <p:cNvPr id="17" name="그래픽 16" descr="전화 금지 단색으로 채워진">
            <a:extLst>
              <a:ext uri="{FF2B5EF4-FFF2-40B4-BE49-F238E27FC236}">
                <a16:creationId xmlns:a16="http://schemas.microsoft.com/office/drawing/2014/main" id="{7BFB2DFE-FFB4-2B45-AE2C-6B3F4F84E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303" y="1490236"/>
            <a:ext cx="1526151" cy="1526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F9B5B-301B-4A1A-0482-0D2622E88B16}"/>
              </a:ext>
            </a:extLst>
          </p:cNvPr>
          <p:cNvSpPr txBox="1"/>
          <p:nvPr/>
        </p:nvSpPr>
        <p:spPr>
          <a:xfrm>
            <a:off x="222722" y="216342"/>
            <a:ext cx="552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주제 </a:t>
            </a:r>
            <a:r>
              <a:rPr lang="en-US" altLang="ko-KR" sz="24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</a:t>
            </a:r>
            <a:r>
              <a:rPr lang="en-US" altLang="ko-KR" sz="2400" b="1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범죄자 목소리 감지 </a:t>
            </a:r>
            <a:r>
              <a:rPr lang="en-US" altLang="ko-KR" sz="2400" b="1" dirty="0">
                <a:solidFill>
                  <a:srgbClr val="3E1B5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AI</a:t>
            </a:r>
            <a:endParaRPr lang="ko-KR" altLang="en-US" sz="2400" b="1" dirty="0">
              <a:solidFill>
                <a:srgbClr val="3E1B59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7C69C-A63E-35D2-2837-00E24B99060D}"/>
              </a:ext>
            </a:extLst>
          </p:cNvPr>
          <p:cNvSpPr txBox="1"/>
          <p:nvPr/>
        </p:nvSpPr>
        <p:spPr>
          <a:xfrm>
            <a:off x="5578291" y="258219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_ </a:t>
            </a:r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활용방안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4D0A46-2AED-5599-AD9B-4810398C8997}"/>
              </a:ext>
            </a:extLst>
          </p:cNvPr>
          <p:cNvSpPr/>
          <p:nvPr/>
        </p:nvSpPr>
        <p:spPr>
          <a:xfrm>
            <a:off x="781552" y="5586767"/>
            <a:ext cx="10602727" cy="684018"/>
          </a:xfrm>
          <a:prstGeom prst="rect">
            <a:avLst/>
          </a:prstGeom>
          <a:solidFill>
            <a:srgbClr val="3860A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보이스 피싱 신종 패턴 및 수법 예측 가능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금융분야 신뢰성 상승</a:t>
            </a:r>
            <a:r>
              <a:rPr lang="en-US" altLang="ko-KR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개인정보유출 피해 감소</a:t>
            </a:r>
          </a:p>
        </p:txBody>
      </p:sp>
    </p:spTree>
    <p:extLst>
      <p:ext uri="{BB962C8B-B14F-4D97-AF65-F5344CB8AC3E}">
        <p14:creationId xmlns:p14="http://schemas.microsoft.com/office/powerpoint/2010/main" val="5812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1105</Words>
  <Application>Microsoft Office PowerPoint</Application>
  <PresentationFormat>와이드스크린</PresentationFormat>
  <Paragraphs>225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Arial Unicode MS</vt:lpstr>
      <vt:lpstr>a타이틀고딕1</vt:lpstr>
      <vt:lpstr>a타이틀고딕2</vt:lpstr>
      <vt:lpstr>a타이틀고딕3</vt:lpstr>
      <vt:lpstr>HY견고딕</vt:lpstr>
      <vt:lpstr>Nanum Gothic</vt:lpstr>
      <vt:lpstr>NanumGothic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지한</dc:creator>
  <cp:lastModifiedBy>lmd0520@naver.com</cp:lastModifiedBy>
  <cp:revision>91</cp:revision>
  <dcterms:created xsi:type="dcterms:W3CDTF">2022-08-25T22:32:07Z</dcterms:created>
  <dcterms:modified xsi:type="dcterms:W3CDTF">2022-09-02T13:38:28Z</dcterms:modified>
</cp:coreProperties>
</file>